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525"/>
    <p:restoredTop sz="94674"/>
  </p:normalViewPr>
  <p:slideViewPr>
    <p:cSldViewPr snapToGrid="0" snapToObjects="1">
      <p:cViewPr varScale="1">
        <p:scale>
          <a:sx n="130" d="100"/>
          <a:sy n="130" d="100"/>
        </p:scale>
        <p:origin x="208" y="196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tiff>
</file>

<file path=ppt/media/image4.tiff>
</file>

<file path=ppt/media/image5.tiff>
</file>

<file path=ppt/media/image6.png>
</file>

<file path=ppt/media/image7.tiff>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zh-CN" altLang="en-US"/>
              <a:t>单击此处编辑母版标题样式</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3/24/19</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t"/>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zh-CN" altLang="en-US"/>
              <a:t>单击此处编辑母版标题样式</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
第二级
第三级
第四级
第五级</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3/24/19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zh-CN" altLang="en-US"/>
              <a:t>编辑母版文本样式
第二级
第三级
第四级
第五级</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
第二级
第三级
第四级
第五级</a:t>
            </a:r>
            <a:endParaRPr lang="en-US" dirty="0"/>
          </a:p>
        </p:txBody>
      </p:sp>
      <p:sp>
        <p:nvSpPr>
          <p:cNvPr id="4" name="Content Placeholder 3"/>
          <p:cNvSpPr>
            <a:spLocks noGrp="1"/>
          </p:cNvSpPr>
          <p:nvPr>
            <p:ph sz="half" idx="2"/>
          </p:nvPr>
        </p:nvSpPr>
        <p:spPr>
          <a:xfrm>
            <a:off x="1447191" y="2824269"/>
            <a:ext cx="4645152" cy="2644457"/>
          </a:xfrm>
        </p:spPr>
        <p:txBody>
          <a:bodyPr/>
          <a:lstStyle/>
          <a:p>
            <a:pPr lvl="0"/>
            <a:r>
              <a:rPr lang="zh-CN" altLang="en-US"/>
              <a:t>编辑母版文本样式
第二级
第三级
第四级
第五级</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
第二级
第三级
第四级
第五级</a:t>
            </a:r>
            <a:endParaRPr lang="en-US" dirty="0"/>
          </a:p>
        </p:txBody>
      </p:sp>
      <p:sp>
        <p:nvSpPr>
          <p:cNvPr id="6" name="Content Placeholder 5"/>
          <p:cNvSpPr>
            <a:spLocks noGrp="1"/>
          </p:cNvSpPr>
          <p:nvPr>
            <p:ph sz="quarter" idx="4"/>
          </p:nvPr>
        </p:nvSpPr>
        <p:spPr>
          <a:xfrm>
            <a:off x="6412362" y="2821491"/>
            <a:ext cx="4645152" cy="2637371"/>
          </a:xfrm>
        </p:spPr>
        <p:txBody>
          <a:bodyPr/>
          <a:lstStyle/>
          <a:p>
            <a:pPr lvl="0"/>
            <a:r>
              <a:rPr lang="zh-CN" altLang="en-US"/>
              <a:t>编辑母版文本样式
第二级
第三级
第四级
第五级</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3/24/19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3/24/19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3/24/19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zh-CN" altLang="en-US"/>
              <a:t>编辑母版文本样式
第二级
第三级
第四级
第五级</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3/24/19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
第二级
第三级
第四级
第五级</a:t>
            </a:r>
            <a:endParaRPr lang="en-US" dirty="0"/>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3/24/19</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cstate="screen">
            <a:extLst>
              <a:ext uri="{28A0092B-C50C-407E-A947-70E740481C1C}">
                <a14:useLocalDpi xmlns:a14="http://schemas.microsoft.com/office/drawing/2010/main"/>
              </a:ext>
            </a:extLst>
          </a:blip>
          <a:srcRect b="-1562"/>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3/24/19</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50CECD3-2090-2046-948F-C9B0288CB978}"/>
              </a:ext>
            </a:extLst>
          </p:cNvPr>
          <p:cNvSpPr>
            <a:spLocks noGrp="1"/>
          </p:cNvSpPr>
          <p:nvPr>
            <p:ph type="ctrTitle"/>
          </p:nvPr>
        </p:nvSpPr>
        <p:spPr>
          <a:xfrm>
            <a:off x="2417779" y="802298"/>
            <a:ext cx="8637073" cy="2541431"/>
          </a:xfrm>
        </p:spPr>
        <p:txBody>
          <a:bodyPr>
            <a:normAutofit/>
          </a:bodyPr>
          <a:lstStyle/>
          <a:p>
            <a:r>
              <a:rPr kumimoji="1" lang="en-US" altLang="zh-CN" sz="3200" dirty="0"/>
              <a:t>Restaurant Location Research Report </a:t>
            </a:r>
            <a:endParaRPr kumimoji="1" lang="zh-CN" altLang="en-US" sz="3200" dirty="0"/>
          </a:p>
        </p:txBody>
      </p:sp>
      <p:sp>
        <p:nvSpPr>
          <p:cNvPr id="3" name="副标题 2">
            <a:extLst>
              <a:ext uri="{FF2B5EF4-FFF2-40B4-BE49-F238E27FC236}">
                <a16:creationId xmlns:a16="http://schemas.microsoft.com/office/drawing/2014/main" id="{1D29E5EC-7633-654B-8EFA-2B264F660C98}"/>
              </a:ext>
            </a:extLst>
          </p:cNvPr>
          <p:cNvSpPr>
            <a:spLocks noGrp="1"/>
          </p:cNvSpPr>
          <p:nvPr>
            <p:ph type="subTitle" idx="1"/>
          </p:nvPr>
        </p:nvSpPr>
        <p:spPr/>
        <p:txBody>
          <a:bodyPr/>
          <a:lstStyle/>
          <a:p>
            <a:r>
              <a:rPr kumimoji="1" lang="en-US" altLang="zh-CN" dirty="0"/>
              <a:t>Mark Mu</a:t>
            </a:r>
          </a:p>
          <a:p>
            <a:r>
              <a:rPr kumimoji="1" lang="en-US" altLang="zh-CN" dirty="0"/>
              <a:t>2019.3.25 </a:t>
            </a:r>
            <a:endParaRPr kumimoji="1" lang="zh-CN" altLang="en-US" dirty="0"/>
          </a:p>
        </p:txBody>
      </p:sp>
    </p:spTree>
    <p:extLst>
      <p:ext uri="{BB962C8B-B14F-4D97-AF65-F5344CB8AC3E}">
        <p14:creationId xmlns:p14="http://schemas.microsoft.com/office/powerpoint/2010/main" val="24229585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8EF5AF-BD74-FF4D-9FBA-F5F3D61A7800}"/>
              </a:ext>
            </a:extLst>
          </p:cNvPr>
          <p:cNvSpPr>
            <a:spLocks noGrp="1"/>
          </p:cNvSpPr>
          <p:nvPr>
            <p:ph type="title"/>
          </p:nvPr>
        </p:nvSpPr>
        <p:spPr>
          <a:xfrm>
            <a:off x="1444671" y="798973"/>
            <a:ext cx="3273099" cy="2247117"/>
          </a:xfrm>
        </p:spPr>
        <p:txBody>
          <a:bodyPr/>
          <a:lstStyle/>
          <a:p>
            <a:r>
              <a:rPr lang="en-US" altLang="zh-CN" dirty="0"/>
              <a:t>Fisherman Wharf</a:t>
            </a:r>
            <a:br>
              <a:rPr kumimoji="1" lang="en-US" altLang="zh-CN" dirty="0"/>
            </a:br>
            <a:r>
              <a:rPr kumimoji="1" lang="en-US" altLang="zh-CN" sz="1400" dirty="0"/>
              <a:t>major tourist attraction</a:t>
            </a:r>
            <a:endParaRPr kumimoji="1" lang="zh-CN" altLang="en-US" dirty="0"/>
          </a:p>
        </p:txBody>
      </p:sp>
      <p:sp>
        <p:nvSpPr>
          <p:cNvPr id="4" name="文本占位符 3">
            <a:extLst>
              <a:ext uri="{FF2B5EF4-FFF2-40B4-BE49-F238E27FC236}">
                <a16:creationId xmlns:a16="http://schemas.microsoft.com/office/drawing/2014/main" id="{7BBE706E-841D-8942-990B-F22A89C3F948}"/>
              </a:ext>
            </a:extLst>
          </p:cNvPr>
          <p:cNvSpPr>
            <a:spLocks noGrp="1"/>
          </p:cNvSpPr>
          <p:nvPr>
            <p:ph type="body" sz="half" idx="2"/>
          </p:nvPr>
        </p:nvSpPr>
        <p:spPr>
          <a:xfrm>
            <a:off x="1444671" y="3205491"/>
            <a:ext cx="3275013" cy="2901111"/>
          </a:xfrm>
        </p:spPr>
        <p:txBody>
          <a:bodyPr/>
          <a:lstStyle/>
          <a:p>
            <a:pPr marL="285750" indent="-285750">
              <a:buFont typeface="Arial" panose="020B0604020202020204" pitchFamily="34" charset="0"/>
              <a:buChar char="•"/>
            </a:pPr>
            <a:r>
              <a:rPr kumimoji="1" lang="en-US" altLang="zh-CN" dirty="0"/>
              <a:t>Chinese restaurants sparse and does not form any cluster</a:t>
            </a:r>
          </a:p>
          <a:p>
            <a:pPr marL="285750" indent="-285750">
              <a:buFont typeface="Arial" panose="020B0604020202020204" pitchFamily="34" charset="0"/>
              <a:buChar char="•"/>
            </a:pPr>
            <a:r>
              <a:rPr kumimoji="1" lang="en-US" altLang="zh-CN" dirty="0"/>
              <a:t>Tourists does not look for Chinese food when they visit this area</a:t>
            </a:r>
          </a:p>
          <a:p>
            <a:pPr marL="285750" indent="-285750">
              <a:buFont typeface="Arial" panose="020B0604020202020204" pitchFamily="34" charset="0"/>
              <a:buChar char="•"/>
            </a:pPr>
            <a:r>
              <a:rPr kumimoji="1" lang="en-US" altLang="zh-CN" dirty="0"/>
              <a:t>Much less potential customers</a:t>
            </a:r>
          </a:p>
          <a:p>
            <a:pPr marL="285750" indent="-285750">
              <a:buFont typeface="Arial" panose="020B0604020202020204" pitchFamily="34" charset="0"/>
              <a:buChar char="•"/>
            </a:pPr>
            <a:endParaRPr kumimoji="1" lang="zh-CN" altLang="en-US" dirty="0"/>
          </a:p>
        </p:txBody>
      </p:sp>
      <p:pic>
        <p:nvPicPr>
          <p:cNvPr id="8" name="内容占位符 7">
            <a:extLst>
              <a:ext uri="{FF2B5EF4-FFF2-40B4-BE49-F238E27FC236}">
                <a16:creationId xmlns:a16="http://schemas.microsoft.com/office/drawing/2014/main" id="{116DE9FD-EC92-4B45-B320-802F0AED1E16}"/>
              </a:ext>
            </a:extLst>
          </p:cNvPr>
          <p:cNvPicPr>
            <a:picLocks noGrp="1"/>
          </p:cNvPicPr>
          <p:nvPr>
            <p:ph idx="1"/>
          </p:nvPr>
        </p:nvPicPr>
        <p:blipFill>
          <a:blip r:embed="rId2" cstate="screen">
            <a:extLst>
              <a:ext uri="{28A0092B-C50C-407E-A947-70E740481C1C}">
                <a14:useLocalDpi xmlns:a14="http://schemas.microsoft.com/office/drawing/2010/main"/>
              </a:ext>
            </a:extLst>
          </a:blip>
          <a:stretch>
            <a:fillRect/>
          </a:stretch>
        </p:blipFill>
        <p:spPr>
          <a:xfrm>
            <a:off x="5313363" y="1191419"/>
            <a:ext cx="5473700" cy="3873500"/>
          </a:xfrm>
          <a:prstGeom prst="rect">
            <a:avLst/>
          </a:prstGeom>
        </p:spPr>
      </p:pic>
    </p:spTree>
    <p:extLst>
      <p:ext uri="{BB962C8B-B14F-4D97-AF65-F5344CB8AC3E}">
        <p14:creationId xmlns:p14="http://schemas.microsoft.com/office/powerpoint/2010/main" val="16517680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A6766A-3B52-164D-AC39-85730BD5154B}"/>
              </a:ext>
            </a:extLst>
          </p:cNvPr>
          <p:cNvSpPr>
            <a:spLocks noGrp="1"/>
          </p:cNvSpPr>
          <p:nvPr>
            <p:ph type="title"/>
          </p:nvPr>
        </p:nvSpPr>
        <p:spPr/>
        <p:txBody>
          <a:bodyPr/>
          <a:lstStyle/>
          <a:p>
            <a:r>
              <a:rPr kumimoji="1" lang="en-US" altLang="zh-CN" dirty="0"/>
              <a:t>Conclusion and discussion</a:t>
            </a:r>
            <a:endParaRPr kumimoji="1" lang="zh-CN" altLang="en-US" dirty="0"/>
          </a:p>
        </p:txBody>
      </p:sp>
      <p:sp>
        <p:nvSpPr>
          <p:cNvPr id="3" name="内容占位符 2">
            <a:extLst>
              <a:ext uri="{FF2B5EF4-FFF2-40B4-BE49-F238E27FC236}">
                <a16:creationId xmlns:a16="http://schemas.microsoft.com/office/drawing/2014/main" id="{BA595C87-A5EA-4345-8298-F0D58069CB85}"/>
              </a:ext>
            </a:extLst>
          </p:cNvPr>
          <p:cNvSpPr>
            <a:spLocks noGrp="1"/>
          </p:cNvSpPr>
          <p:nvPr>
            <p:ph idx="1"/>
          </p:nvPr>
        </p:nvSpPr>
        <p:spPr/>
        <p:txBody>
          <a:bodyPr/>
          <a:lstStyle/>
          <a:p>
            <a:r>
              <a:rPr kumimoji="1" lang="en-US" altLang="zh-CN" dirty="0"/>
              <a:t>Chinese restaurants typically has the following characteristics</a:t>
            </a:r>
          </a:p>
          <a:p>
            <a:pPr lvl="1"/>
            <a:r>
              <a:rPr lang="en-US" altLang="zh-CN" dirty="0"/>
              <a:t>prefer to settle near where China Town is (Obviously!)</a:t>
            </a:r>
          </a:p>
          <a:p>
            <a:pPr lvl="1"/>
            <a:r>
              <a:rPr lang="en-US" altLang="zh-CN" dirty="0"/>
              <a:t>prefer to settle where there are more office buildings, in another word, downtown areas</a:t>
            </a:r>
          </a:p>
          <a:p>
            <a:pPr lvl="1"/>
            <a:r>
              <a:rPr lang="en-US" altLang="zh-CN" dirty="0"/>
              <a:t>tend to appear in clusters near big market places</a:t>
            </a:r>
          </a:p>
          <a:p>
            <a:pPr lvl="1"/>
            <a:r>
              <a:rPr lang="en-US" altLang="zh-CN" dirty="0"/>
              <a:t>tend to avoid high-end residential areas</a:t>
            </a:r>
          </a:p>
          <a:p>
            <a:pPr lvl="1"/>
            <a:r>
              <a:rPr lang="en-US" altLang="zh-CN" dirty="0"/>
              <a:t>tend to avoid local tourist attraction spots</a:t>
            </a:r>
            <a:endParaRPr kumimoji="1" lang="en-US" altLang="zh-CN" dirty="0"/>
          </a:p>
          <a:p>
            <a:r>
              <a:rPr lang="en-US" altLang="zh-CN" dirty="0"/>
              <a:t>Based upon such findings, it is safe to suggest that when look for a spot to open a brand new Chinese restaurant, it is a good idea to first categorize one’s goal.</a:t>
            </a:r>
          </a:p>
        </p:txBody>
      </p:sp>
    </p:spTree>
    <p:extLst>
      <p:ext uri="{BB962C8B-B14F-4D97-AF65-F5344CB8AC3E}">
        <p14:creationId xmlns:p14="http://schemas.microsoft.com/office/powerpoint/2010/main" val="19353123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2A6766A-3B52-164D-AC39-85730BD5154B}"/>
              </a:ext>
            </a:extLst>
          </p:cNvPr>
          <p:cNvSpPr>
            <a:spLocks noGrp="1"/>
          </p:cNvSpPr>
          <p:nvPr>
            <p:ph type="title"/>
          </p:nvPr>
        </p:nvSpPr>
        <p:spPr/>
        <p:txBody>
          <a:bodyPr/>
          <a:lstStyle/>
          <a:p>
            <a:r>
              <a:rPr kumimoji="1" lang="en-US" altLang="zh-CN" dirty="0"/>
              <a:t>Conclusion and discussion</a:t>
            </a:r>
            <a:endParaRPr kumimoji="1" lang="zh-CN" altLang="en-US" dirty="0"/>
          </a:p>
        </p:txBody>
      </p:sp>
      <p:sp>
        <p:nvSpPr>
          <p:cNvPr id="3" name="内容占位符 2">
            <a:extLst>
              <a:ext uri="{FF2B5EF4-FFF2-40B4-BE49-F238E27FC236}">
                <a16:creationId xmlns:a16="http://schemas.microsoft.com/office/drawing/2014/main" id="{BA595C87-A5EA-4345-8298-F0D58069CB85}"/>
              </a:ext>
            </a:extLst>
          </p:cNvPr>
          <p:cNvSpPr>
            <a:spLocks noGrp="1"/>
          </p:cNvSpPr>
          <p:nvPr>
            <p:ph idx="1"/>
          </p:nvPr>
        </p:nvSpPr>
        <p:spPr/>
        <p:txBody>
          <a:bodyPr/>
          <a:lstStyle/>
          <a:p>
            <a:r>
              <a:rPr lang="en-US" altLang="zh-CN" dirty="0"/>
              <a:t>As in my case, since my customer is an owner of a high-end Chinese restaurant chain, I would suggest either Sunset, or Nob Hill, since</a:t>
            </a:r>
          </a:p>
          <a:p>
            <a:pPr lvl="1"/>
            <a:r>
              <a:rPr lang="en-US" altLang="zh-CN" dirty="0"/>
              <a:t>Opening a brand-new Chinese restaurant near China Town or Richmond area would be a bad idea because these areas are already crowned and there are few potential wealthy customers who are interested in high-end Chinese food</a:t>
            </a:r>
          </a:p>
          <a:p>
            <a:pPr lvl="1"/>
            <a:r>
              <a:rPr lang="en-US" altLang="zh-CN" dirty="0"/>
              <a:t>Fisherman’s Wharf would also be a bad idea since the area is crowed with tourists who are not interested in Chinese food anyways. Hence, Nob Hill and Sunset seems to be better choices</a:t>
            </a:r>
          </a:p>
        </p:txBody>
      </p:sp>
    </p:spTree>
    <p:extLst>
      <p:ext uri="{BB962C8B-B14F-4D97-AF65-F5344CB8AC3E}">
        <p14:creationId xmlns:p14="http://schemas.microsoft.com/office/powerpoint/2010/main" val="4015123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533681E-B7C6-FB49-A822-DF8790FECCA0}"/>
              </a:ext>
            </a:extLst>
          </p:cNvPr>
          <p:cNvSpPr>
            <a:spLocks noGrp="1"/>
          </p:cNvSpPr>
          <p:nvPr>
            <p:ph type="ctrTitle"/>
          </p:nvPr>
        </p:nvSpPr>
        <p:spPr/>
        <p:txBody>
          <a:bodyPr/>
          <a:lstStyle/>
          <a:p>
            <a:r>
              <a:rPr lang="en-US" altLang="zh-CN" dirty="0"/>
              <a:t>bon appétit!</a:t>
            </a:r>
            <a:endParaRPr kumimoji="1" lang="zh-CN" altLang="en-US" dirty="0"/>
          </a:p>
        </p:txBody>
      </p:sp>
    </p:spTree>
    <p:extLst>
      <p:ext uri="{BB962C8B-B14F-4D97-AF65-F5344CB8AC3E}">
        <p14:creationId xmlns:p14="http://schemas.microsoft.com/office/powerpoint/2010/main" val="171506739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030FA63-5A31-E243-A458-31FFE2095956}"/>
              </a:ext>
            </a:extLst>
          </p:cNvPr>
          <p:cNvSpPr>
            <a:spLocks noGrp="1"/>
          </p:cNvSpPr>
          <p:nvPr>
            <p:ph type="title"/>
          </p:nvPr>
        </p:nvSpPr>
        <p:spPr/>
        <p:txBody>
          <a:bodyPr/>
          <a:lstStyle/>
          <a:p>
            <a:r>
              <a:rPr kumimoji="1" lang="en-US" altLang="zh-CN" dirty="0"/>
              <a:t>Project outline</a:t>
            </a:r>
            <a:endParaRPr kumimoji="1" lang="zh-CN" altLang="en-US" dirty="0"/>
          </a:p>
        </p:txBody>
      </p:sp>
      <p:sp>
        <p:nvSpPr>
          <p:cNvPr id="3" name="内容占位符 2">
            <a:extLst>
              <a:ext uri="{FF2B5EF4-FFF2-40B4-BE49-F238E27FC236}">
                <a16:creationId xmlns:a16="http://schemas.microsoft.com/office/drawing/2014/main" id="{F8A49715-0C14-3E4B-97C6-F5D19DE022BF}"/>
              </a:ext>
            </a:extLst>
          </p:cNvPr>
          <p:cNvSpPr>
            <a:spLocks noGrp="1"/>
          </p:cNvSpPr>
          <p:nvPr>
            <p:ph idx="1"/>
          </p:nvPr>
        </p:nvSpPr>
        <p:spPr/>
        <p:txBody>
          <a:bodyPr/>
          <a:lstStyle/>
          <a:p>
            <a:r>
              <a:rPr kumimoji="1" lang="en-US" altLang="zh-CN" dirty="0"/>
              <a:t>The purpose of this project is to make recommendations to a Chinese restaurant chain owner regarding the location of their next branch in San Francisco, CA. </a:t>
            </a:r>
          </a:p>
          <a:p>
            <a:r>
              <a:rPr kumimoji="1" lang="en-US" altLang="zh-CN" dirty="0"/>
              <a:t>This project utilizes the Foursquare API, as well as the sklearn package in Python, in order to provide more insight into the geographical distributions of existing Chinese restaurants, so that we can provide ideas as to where to open the next Chinese restaurant. </a:t>
            </a:r>
            <a:endParaRPr kumimoji="1" lang="zh-CN" altLang="en-US" dirty="0"/>
          </a:p>
        </p:txBody>
      </p:sp>
    </p:spTree>
    <p:extLst>
      <p:ext uri="{BB962C8B-B14F-4D97-AF65-F5344CB8AC3E}">
        <p14:creationId xmlns:p14="http://schemas.microsoft.com/office/powerpoint/2010/main" val="15558243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B697F-CA00-5F43-8FDD-4190E36EBDCC}"/>
              </a:ext>
            </a:extLst>
          </p:cNvPr>
          <p:cNvSpPr>
            <a:spLocks noGrp="1"/>
          </p:cNvSpPr>
          <p:nvPr>
            <p:ph type="title"/>
          </p:nvPr>
        </p:nvSpPr>
        <p:spPr/>
        <p:txBody>
          <a:bodyPr/>
          <a:lstStyle/>
          <a:p>
            <a:r>
              <a:rPr lang="en-US" altLang="zh-CN" dirty="0"/>
              <a:t>data acquisition and cleaning </a:t>
            </a:r>
            <a:br>
              <a:rPr lang="en-US" altLang="zh-CN" dirty="0"/>
            </a:br>
            <a:endParaRPr kumimoji="1" lang="zh-CN" altLang="en-US" dirty="0"/>
          </a:p>
        </p:txBody>
      </p:sp>
      <p:sp>
        <p:nvSpPr>
          <p:cNvPr id="3" name="内容占位符 2">
            <a:extLst>
              <a:ext uri="{FF2B5EF4-FFF2-40B4-BE49-F238E27FC236}">
                <a16:creationId xmlns:a16="http://schemas.microsoft.com/office/drawing/2014/main" id="{7AAA3CD0-EA0F-724C-B972-DDD648EB9FDF}"/>
              </a:ext>
            </a:extLst>
          </p:cNvPr>
          <p:cNvSpPr>
            <a:spLocks noGrp="1"/>
          </p:cNvSpPr>
          <p:nvPr>
            <p:ph idx="1"/>
          </p:nvPr>
        </p:nvSpPr>
        <p:spPr/>
        <p:txBody>
          <a:bodyPr/>
          <a:lstStyle/>
          <a:p>
            <a:r>
              <a:rPr lang="en-US" altLang="zh-CN" dirty="0"/>
              <a:t>In this project, I use the Foursquare data to find the geographical location information of competing restaurants. In order to retrieve data from the Foursquare database, the Foursquare API is utilized.</a:t>
            </a:r>
            <a:r>
              <a:rPr lang="zh-CN" altLang="zh-CN" dirty="0"/>
              <a:t> </a:t>
            </a:r>
            <a:endParaRPr lang="en-US" altLang="zh-CN" dirty="0"/>
          </a:p>
          <a:p>
            <a:r>
              <a:rPr kumimoji="1" lang="en-US" altLang="zh-CN" dirty="0"/>
              <a:t>The retrieved dataframe contains 40 columns. The number of rows depends on the number of restaurant search results that the API returns.</a:t>
            </a:r>
          </a:p>
          <a:p>
            <a:r>
              <a:rPr kumimoji="1" lang="en-US" altLang="zh-CN" dirty="0"/>
              <a:t>However, only the location information, namely latitude and longitude, are useful information. The attributes that concerns restaurant tips and visits retrieved from Foursquare API contains all 0 and therefore should be dropped.</a:t>
            </a:r>
            <a:endParaRPr kumimoji="1" lang="zh-CN" altLang="en-US" dirty="0"/>
          </a:p>
        </p:txBody>
      </p:sp>
      <p:pic>
        <p:nvPicPr>
          <p:cNvPr id="1025" name="Picture 1" descr="page3image3680945792">
            <a:extLst>
              <a:ext uri="{FF2B5EF4-FFF2-40B4-BE49-F238E27FC236}">
                <a16:creationId xmlns:a16="http://schemas.microsoft.com/office/drawing/2014/main" id="{21A19159-B98C-DC43-AC98-8C8724307B52}"/>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8521700" cy="609600"/>
          </a:xfrm>
          <a:prstGeom prst="rect">
            <a:avLst/>
          </a:prstGeom>
          <a:noFill/>
          <a:extLst>
            <a:ext uri="{909E8E84-426E-40DD-AFC4-6F175D3DCCD1}">
              <a14:hiddenFill xmlns:a14="http://schemas.microsoft.com/office/drawing/2010/main">
                <a:solidFill>
                  <a:srgbClr val="FFFFFF"/>
                </a:solidFill>
              </a14:hiddenFill>
            </a:ext>
          </a:extLst>
        </p:spPr>
      </p:pic>
      <p:pic>
        <p:nvPicPr>
          <p:cNvPr id="1027" name="Picture 3" descr="page3image3680945792">
            <a:extLst>
              <a:ext uri="{FF2B5EF4-FFF2-40B4-BE49-F238E27FC236}">
                <a16:creationId xmlns:a16="http://schemas.microsoft.com/office/drawing/2014/main" id="{6C9B185C-FBB4-EC41-B717-38195F47B4DC}"/>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0" y="0"/>
            <a:ext cx="8521700" cy="60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4244880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B697F-CA00-5F43-8FDD-4190E36EBDCC}"/>
              </a:ext>
            </a:extLst>
          </p:cNvPr>
          <p:cNvSpPr>
            <a:spLocks noGrp="1"/>
          </p:cNvSpPr>
          <p:nvPr>
            <p:ph type="title"/>
          </p:nvPr>
        </p:nvSpPr>
        <p:spPr/>
        <p:txBody>
          <a:bodyPr/>
          <a:lstStyle/>
          <a:p>
            <a:r>
              <a:rPr lang="en-US" altLang="zh-CN" dirty="0"/>
              <a:t>data acquisition and cleaning </a:t>
            </a:r>
            <a:br>
              <a:rPr lang="en-US" altLang="zh-CN" dirty="0"/>
            </a:br>
            <a:endParaRPr kumimoji="1" lang="zh-CN" altLang="en-US" dirty="0"/>
          </a:p>
        </p:txBody>
      </p:sp>
      <p:sp>
        <p:nvSpPr>
          <p:cNvPr id="3" name="内容占位符 2">
            <a:extLst>
              <a:ext uri="{FF2B5EF4-FFF2-40B4-BE49-F238E27FC236}">
                <a16:creationId xmlns:a16="http://schemas.microsoft.com/office/drawing/2014/main" id="{7AAA3CD0-EA0F-724C-B972-DDD648EB9FDF}"/>
              </a:ext>
            </a:extLst>
          </p:cNvPr>
          <p:cNvSpPr>
            <a:spLocks noGrp="1"/>
          </p:cNvSpPr>
          <p:nvPr>
            <p:ph idx="1"/>
          </p:nvPr>
        </p:nvSpPr>
        <p:spPr/>
        <p:txBody>
          <a:bodyPr/>
          <a:lstStyle/>
          <a:p>
            <a:r>
              <a:rPr kumimoji="1" lang="en-US" altLang="zh-CN" dirty="0"/>
              <a:t>The final dataframe look something like this</a:t>
            </a:r>
          </a:p>
          <a:p>
            <a:endParaRPr kumimoji="1" lang="zh-CN" altLang="en-US" dirty="0"/>
          </a:p>
        </p:txBody>
      </p:sp>
      <p:pic>
        <p:nvPicPr>
          <p:cNvPr id="4" name="图片 3">
            <a:extLst>
              <a:ext uri="{FF2B5EF4-FFF2-40B4-BE49-F238E27FC236}">
                <a16:creationId xmlns:a16="http://schemas.microsoft.com/office/drawing/2014/main" id="{6F23EB8A-4ECA-184D-9208-8FD80A5679D7}"/>
              </a:ext>
            </a:extLst>
          </p:cNvPr>
          <p:cNvPicPr/>
          <p:nvPr/>
        </p:nvPicPr>
        <p:blipFill rotWithShape="1">
          <a:blip r:embed="rId2" cstate="screen">
            <a:extLst>
              <a:ext uri="{28A0092B-C50C-407E-A947-70E740481C1C}">
                <a14:useLocalDpi xmlns:a14="http://schemas.microsoft.com/office/drawing/2010/main"/>
              </a:ext>
            </a:extLst>
          </a:blip>
          <a:srcRect/>
          <a:stretch/>
        </p:blipFill>
        <p:spPr>
          <a:xfrm>
            <a:off x="1451579" y="2456952"/>
            <a:ext cx="5998794" cy="2790909"/>
          </a:xfrm>
          <a:prstGeom prst="rect">
            <a:avLst/>
          </a:prstGeom>
        </p:spPr>
      </p:pic>
    </p:spTree>
    <p:extLst>
      <p:ext uri="{BB962C8B-B14F-4D97-AF65-F5344CB8AC3E}">
        <p14:creationId xmlns:p14="http://schemas.microsoft.com/office/powerpoint/2010/main" val="5371824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4B697F-CA00-5F43-8FDD-4190E36EBDCC}"/>
              </a:ext>
            </a:extLst>
          </p:cNvPr>
          <p:cNvSpPr>
            <a:spLocks noGrp="1"/>
          </p:cNvSpPr>
          <p:nvPr>
            <p:ph type="title"/>
          </p:nvPr>
        </p:nvSpPr>
        <p:spPr/>
        <p:txBody>
          <a:bodyPr/>
          <a:lstStyle/>
          <a:p>
            <a:r>
              <a:rPr lang="en-US" altLang="zh-CN" dirty="0"/>
              <a:t>Clustering analysis</a:t>
            </a:r>
            <a:br>
              <a:rPr lang="en-US" altLang="zh-CN" dirty="0"/>
            </a:br>
            <a:endParaRPr kumimoji="1" lang="zh-CN" altLang="en-US" dirty="0"/>
          </a:p>
        </p:txBody>
      </p:sp>
      <p:sp>
        <p:nvSpPr>
          <p:cNvPr id="3" name="内容占位符 2">
            <a:extLst>
              <a:ext uri="{FF2B5EF4-FFF2-40B4-BE49-F238E27FC236}">
                <a16:creationId xmlns:a16="http://schemas.microsoft.com/office/drawing/2014/main" id="{7AAA3CD0-EA0F-724C-B972-DDD648EB9FDF}"/>
              </a:ext>
            </a:extLst>
          </p:cNvPr>
          <p:cNvSpPr>
            <a:spLocks noGrp="1"/>
          </p:cNvSpPr>
          <p:nvPr>
            <p:ph idx="1"/>
          </p:nvPr>
        </p:nvSpPr>
        <p:spPr/>
        <p:txBody>
          <a:bodyPr/>
          <a:lstStyle/>
          <a:p>
            <a:r>
              <a:rPr kumimoji="1" lang="en-US" altLang="zh-CN" dirty="0"/>
              <a:t>K-means clustering analysis is then utilized to analyze the data. This creates label for each restaurant that can be visualized on the map.</a:t>
            </a:r>
          </a:p>
          <a:p>
            <a:endParaRPr kumimoji="1" lang="en-US" altLang="zh-CN" dirty="0"/>
          </a:p>
          <a:p>
            <a:endParaRPr kumimoji="1" lang="zh-CN" altLang="en-US" dirty="0"/>
          </a:p>
        </p:txBody>
      </p:sp>
      <p:pic>
        <p:nvPicPr>
          <p:cNvPr id="5" name="图片 4">
            <a:extLst>
              <a:ext uri="{FF2B5EF4-FFF2-40B4-BE49-F238E27FC236}">
                <a16:creationId xmlns:a16="http://schemas.microsoft.com/office/drawing/2014/main" id="{B5D143D6-F0E7-3F41-8D4C-D03D2B412023}"/>
              </a:ext>
            </a:extLst>
          </p:cNvPr>
          <p:cNvPicPr>
            <a:picLocks noChangeAspect="1"/>
          </p:cNvPicPr>
          <p:nvPr/>
        </p:nvPicPr>
        <p:blipFill>
          <a:blip r:embed="rId2" cstate="screen">
            <a:extLst>
              <a:ext uri="{28A0092B-C50C-407E-A947-70E740481C1C}">
                <a14:useLocalDpi xmlns:a14="http://schemas.microsoft.com/office/drawing/2010/main"/>
              </a:ext>
            </a:extLst>
          </a:blip>
          <a:stretch>
            <a:fillRect/>
          </a:stretch>
        </p:blipFill>
        <p:spPr>
          <a:xfrm>
            <a:off x="1451579" y="2841927"/>
            <a:ext cx="6952518" cy="2624417"/>
          </a:xfrm>
          <a:prstGeom prst="rect">
            <a:avLst/>
          </a:prstGeom>
        </p:spPr>
      </p:pic>
    </p:spTree>
    <p:extLst>
      <p:ext uri="{BB962C8B-B14F-4D97-AF65-F5344CB8AC3E}">
        <p14:creationId xmlns:p14="http://schemas.microsoft.com/office/powerpoint/2010/main" val="208193227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8EF5AF-BD74-FF4D-9FBA-F5F3D61A7800}"/>
              </a:ext>
            </a:extLst>
          </p:cNvPr>
          <p:cNvSpPr>
            <a:spLocks noGrp="1"/>
          </p:cNvSpPr>
          <p:nvPr>
            <p:ph type="title"/>
          </p:nvPr>
        </p:nvSpPr>
        <p:spPr>
          <a:xfrm>
            <a:off x="1444671" y="798973"/>
            <a:ext cx="3273099" cy="2247117"/>
          </a:xfrm>
        </p:spPr>
        <p:txBody>
          <a:bodyPr/>
          <a:lstStyle/>
          <a:p>
            <a:r>
              <a:rPr kumimoji="1" lang="en-US" altLang="zh-CN" dirty="0"/>
              <a:t>China town area</a:t>
            </a:r>
            <a:br>
              <a:rPr kumimoji="1" lang="en-US" altLang="zh-CN" dirty="0"/>
            </a:br>
            <a:r>
              <a:rPr kumimoji="1" lang="en-US" altLang="zh-CN" sz="1400" dirty="0"/>
              <a:t>Downtown SF</a:t>
            </a:r>
            <a:endParaRPr kumimoji="1" lang="zh-CN" altLang="en-US" dirty="0"/>
          </a:p>
        </p:txBody>
      </p:sp>
      <p:sp>
        <p:nvSpPr>
          <p:cNvPr id="4" name="文本占位符 3">
            <a:extLst>
              <a:ext uri="{FF2B5EF4-FFF2-40B4-BE49-F238E27FC236}">
                <a16:creationId xmlns:a16="http://schemas.microsoft.com/office/drawing/2014/main" id="{7BBE706E-841D-8942-990B-F22A89C3F948}"/>
              </a:ext>
            </a:extLst>
          </p:cNvPr>
          <p:cNvSpPr>
            <a:spLocks noGrp="1"/>
          </p:cNvSpPr>
          <p:nvPr>
            <p:ph type="body" sz="half" idx="2"/>
          </p:nvPr>
        </p:nvSpPr>
        <p:spPr>
          <a:xfrm>
            <a:off x="1444671" y="3205491"/>
            <a:ext cx="3275013" cy="2901111"/>
          </a:xfrm>
        </p:spPr>
        <p:txBody>
          <a:bodyPr/>
          <a:lstStyle/>
          <a:p>
            <a:pPr marL="285750" indent="-285750">
              <a:buFont typeface="Arial" panose="020B0604020202020204" pitchFamily="34" charset="0"/>
              <a:buChar char="•"/>
            </a:pPr>
            <a:r>
              <a:rPr lang="en-US" altLang="zh-CN" dirty="0"/>
              <a:t>Chinese restaurants forms 5 clusters</a:t>
            </a:r>
          </a:p>
          <a:p>
            <a:pPr marL="285750" indent="-285750">
              <a:buFont typeface="Arial" panose="020B0604020202020204" pitchFamily="34" charset="0"/>
              <a:buChar char="•"/>
            </a:pPr>
            <a:r>
              <a:rPr lang="en-US" altLang="zh-CN" dirty="0"/>
              <a:t>High customer flow in this area</a:t>
            </a:r>
          </a:p>
          <a:p>
            <a:pPr marL="285750" indent="-285750">
              <a:buFont typeface="Arial" panose="020B0604020202020204" pitchFamily="34" charset="0"/>
              <a:buChar char="•"/>
            </a:pPr>
            <a:r>
              <a:rPr lang="en-US" altLang="zh-CN" dirty="0"/>
              <a:t>Fierce Competition</a:t>
            </a:r>
          </a:p>
          <a:p>
            <a:pPr marL="285750" indent="-285750">
              <a:buFont typeface="Arial" panose="020B0604020202020204" pitchFamily="34" charset="0"/>
              <a:buChar char="•"/>
            </a:pPr>
            <a:endParaRPr kumimoji="1" lang="zh-CN" altLang="en-US" dirty="0"/>
          </a:p>
        </p:txBody>
      </p:sp>
      <p:pic>
        <p:nvPicPr>
          <p:cNvPr id="5" name="内容占位符 4">
            <a:extLst>
              <a:ext uri="{FF2B5EF4-FFF2-40B4-BE49-F238E27FC236}">
                <a16:creationId xmlns:a16="http://schemas.microsoft.com/office/drawing/2014/main" id="{0A05AA77-F5C2-3F42-BA1D-57B819D9C1D6}"/>
              </a:ext>
            </a:extLst>
          </p:cNvPr>
          <p:cNvPicPr>
            <a:picLocks noGrp="1"/>
          </p:cNvPicPr>
          <p:nvPr>
            <p:ph idx="1"/>
          </p:nvPr>
        </p:nvPicPr>
        <p:blipFill>
          <a:blip r:embed="rId2" cstate="screen">
            <a:extLst>
              <a:ext uri="{28A0092B-C50C-407E-A947-70E740481C1C}">
                <a14:useLocalDpi xmlns:a14="http://schemas.microsoft.com/office/drawing/2010/main"/>
              </a:ext>
            </a:extLst>
          </a:blip>
          <a:stretch>
            <a:fillRect/>
          </a:stretch>
        </p:blipFill>
        <p:spPr>
          <a:xfrm>
            <a:off x="5351959" y="798513"/>
            <a:ext cx="5396508" cy="4659312"/>
          </a:xfrm>
          <a:prstGeom prst="rect">
            <a:avLst/>
          </a:prstGeom>
        </p:spPr>
      </p:pic>
    </p:spTree>
    <p:extLst>
      <p:ext uri="{BB962C8B-B14F-4D97-AF65-F5344CB8AC3E}">
        <p14:creationId xmlns:p14="http://schemas.microsoft.com/office/powerpoint/2010/main" val="190852674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8EF5AF-BD74-FF4D-9FBA-F5F3D61A7800}"/>
              </a:ext>
            </a:extLst>
          </p:cNvPr>
          <p:cNvSpPr>
            <a:spLocks noGrp="1"/>
          </p:cNvSpPr>
          <p:nvPr>
            <p:ph type="title"/>
          </p:nvPr>
        </p:nvSpPr>
        <p:spPr>
          <a:xfrm>
            <a:off x="1444671" y="798973"/>
            <a:ext cx="3273099" cy="2247117"/>
          </a:xfrm>
        </p:spPr>
        <p:txBody>
          <a:bodyPr/>
          <a:lstStyle/>
          <a:p>
            <a:r>
              <a:rPr kumimoji="1" lang="en-US" altLang="zh-CN" dirty="0"/>
              <a:t>Nob hill area</a:t>
            </a:r>
            <a:br>
              <a:rPr kumimoji="1" lang="en-US" altLang="zh-CN" dirty="0"/>
            </a:br>
            <a:r>
              <a:rPr kumimoji="1" lang="en-US" altLang="zh-CN" sz="1400" dirty="0"/>
              <a:t>High-end residential area</a:t>
            </a:r>
            <a:endParaRPr kumimoji="1" lang="zh-CN" altLang="en-US" dirty="0"/>
          </a:p>
        </p:txBody>
      </p:sp>
      <p:sp>
        <p:nvSpPr>
          <p:cNvPr id="4" name="文本占位符 3">
            <a:extLst>
              <a:ext uri="{FF2B5EF4-FFF2-40B4-BE49-F238E27FC236}">
                <a16:creationId xmlns:a16="http://schemas.microsoft.com/office/drawing/2014/main" id="{7BBE706E-841D-8942-990B-F22A89C3F948}"/>
              </a:ext>
            </a:extLst>
          </p:cNvPr>
          <p:cNvSpPr>
            <a:spLocks noGrp="1"/>
          </p:cNvSpPr>
          <p:nvPr>
            <p:ph type="body" sz="half" idx="2"/>
          </p:nvPr>
        </p:nvSpPr>
        <p:spPr>
          <a:xfrm>
            <a:off x="1444671" y="3205491"/>
            <a:ext cx="3275013" cy="2901111"/>
          </a:xfrm>
        </p:spPr>
        <p:txBody>
          <a:bodyPr/>
          <a:lstStyle/>
          <a:p>
            <a:pPr marL="285750" indent="-285750">
              <a:buFont typeface="Arial" panose="020B0604020202020204" pitchFamily="34" charset="0"/>
              <a:buChar char="•"/>
            </a:pPr>
            <a:r>
              <a:rPr lang="en-US" altLang="zh-CN" dirty="0"/>
              <a:t>Chinese restaurants doesn’t really form any cluster</a:t>
            </a:r>
          </a:p>
          <a:p>
            <a:pPr marL="285750" indent="-285750">
              <a:buFont typeface="Arial" panose="020B0604020202020204" pitchFamily="34" charset="0"/>
              <a:buChar char="•"/>
            </a:pPr>
            <a:r>
              <a:rPr lang="en-US" altLang="zh-CN" dirty="0"/>
              <a:t>Very few Chinese restaurants due to high land expenses</a:t>
            </a:r>
          </a:p>
          <a:p>
            <a:pPr marL="285750" indent="-285750">
              <a:buFont typeface="Arial" panose="020B0604020202020204" pitchFamily="34" charset="0"/>
              <a:buChar char="•"/>
            </a:pPr>
            <a:r>
              <a:rPr lang="en-US" altLang="zh-CN" dirty="0"/>
              <a:t>Fewer competitions and more wealthy potential customers</a:t>
            </a:r>
          </a:p>
          <a:p>
            <a:pPr marL="285750" indent="-285750">
              <a:buFont typeface="Arial" panose="020B0604020202020204" pitchFamily="34" charset="0"/>
              <a:buChar char="•"/>
            </a:pPr>
            <a:endParaRPr kumimoji="1" lang="zh-CN" altLang="en-US" dirty="0"/>
          </a:p>
        </p:txBody>
      </p:sp>
      <p:pic>
        <p:nvPicPr>
          <p:cNvPr id="8" name="内容占位符 7">
            <a:extLst>
              <a:ext uri="{FF2B5EF4-FFF2-40B4-BE49-F238E27FC236}">
                <a16:creationId xmlns:a16="http://schemas.microsoft.com/office/drawing/2014/main" id="{44B61E1A-27A6-4244-A964-2558B2C5FDFD}"/>
              </a:ext>
            </a:extLst>
          </p:cNvPr>
          <p:cNvPicPr>
            <a:picLocks noGrp="1"/>
          </p:cNvPicPr>
          <p:nvPr>
            <p:ph idx="1"/>
          </p:nvPr>
        </p:nvPicPr>
        <p:blipFill>
          <a:blip r:embed="rId2" cstate="screen">
            <a:extLst>
              <a:ext uri="{28A0092B-C50C-407E-A947-70E740481C1C}">
                <a14:useLocalDpi xmlns:a14="http://schemas.microsoft.com/office/drawing/2010/main"/>
              </a:ext>
            </a:extLst>
          </a:blip>
          <a:stretch>
            <a:fillRect/>
          </a:stretch>
        </p:blipFill>
        <p:spPr>
          <a:xfrm>
            <a:off x="5313363" y="1178719"/>
            <a:ext cx="5473700" cy="3898900"/>
          </a:xfrm>
          <a:prstGeom prst="rect">
            <a:avLst/>
          </a:prstGeom>
        </p:spPr>
      </p:pic>
    </p:spTree>
    <p:extLst>
      <p:ext uri="{BB962C8B-B14F-4D97-AF65-F5344CB8AC3E}">
        <p14:creationId xmlns:p14="http://schemas.microsoft.com/office/powerpoint/2010/main" val="128883885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8EF5AF-BD74-FF4D-9FBA-F5F3D61A7800}"/>
              </a:ext>
            </a:extLst>
          </p:cNvPr>
          <p:cNvSpPr>
            <a:spLocks noGrp="1"/>
          </p:cNvSpPr>
          <p:nvPr>
            <p:ph type="title"/>
          </p:nvPr>
        </p:nvSpPr>
        <p:spPr>
          <a:xfrm>
            <a:off x="1444671" y="798973"/>
            <a:ext cx="3273099" cy="2247117"/>
          </a:xfrm>
        </p:spPr>
        <p:txBody>
          <a:bodyPr/>
          <a:lstStyle/>
          <a:p>
            <a:r>
              <a:rPr kumimoji="1" lang="en-US" altLang="zh-CN" dirty="0"/>
              <a:t>Sunset area</a:t>
            </a:r>
            <a:br>
              <a:rPr kumimoji="1" lang="en-US" altLang="zh-CN" dirty="0"/>
            </a:br>
            <a:r>
              <a:rPr kumimoji="1" lang="en-US" altLang="zh-CN" sz="1400" dirty="0"/>
              <a:t>middle class residential area</a:t>
            </a:r>
            <a:endParaRPr kumimoji="1" lang="zh-CN" altLang="en-US" dirty="0"/>
          </a:p>
        </p:txBody>
      </p:sp>
      <p:sp>
        <p:nvSpPr>
          <p:cNvPr id="4" name="文本占位符 3">
            <a:extLst>
              <a:ext uri="{FF2B5EF4-FFF2-40B4-BE49-F238E27FC236}">
                <a16:creationId xmlns:a16="http://schemas.microsoft.com/office/drawing/2014/main" id="{7BBE706E-841D-8942-990B-F22A89C3F948}"/>
              </a:ext>
            </a:extLst>
          </p:cNvPr>
          <p:cNvSpPr>
            <a:spLocks noGrp="1"/>
          </p:cNvSpPr>
          <p:nvPr>
            <p:ph type="body" sz="half" idx="2"/>
          </p:nvPr>
        </p:nvSpPr>
        <p:spPr>
          <a:xfrm>
            <a:off x="1444671" y="3205491"/>
            <a:ext cx="3275013" cy="2901111"/>
          </a:xfrm>
        </p:spPr>
        <p:txBody>
          <a:bodyPr/>
          <a:lstStyle/>
          <a:p>
            <a:pPr marL="285750" indent="-285750">
              <a:buFont typeface="Arial" panose="020B0604020202020204" pitchFamily="34" charset="0"/>
              <a:buChar char="•"/>
            </a:pPr>
            <a:r>
              <a:rPr kumimoji="1" lang="en-US" altLang="zh-CN" dirty="0"/>
              <a:t>Chinese restaurants form 2 clusters near the two big market place</a:t>
            </a:r>
          </a:p>
          <a:p>
            <a:pPr marL="285750" indent="-285750">
              <a:buFont typeface="Arial" panose="020B0604020202020204" pitchFamily="34" charset="0"/>
              <a:buChar char="•"/>
            </a:pPr>
            <a:r>
              <a:rPr kumimoji="1" lang="en-US" altLang="zh-CN" dirty="0"/>
              <a:t>Less competition and more potential customers</a:t>
            </a:r>
          </a:p>
          <a:p>
            <a:pPr marL="285750" indent="-285750">
              <a:buFont typeface="Arial" panose="020B0604020202020204" pitchFamily="34" charset="0"/>
              <a:buChar char="•"/>
            </a:pPr>
            <a:endParaRPr kumimoji="1" lang="zh-CN" altLang="en-US" dirty="0"/>
          </a:p>
        </p:txBody>
      </p:sp>
      <p:pic>
        <p:nvPicPr>
          <p:cNvPr id="9" name="内容占位符 8">
            <a:extLst>
              <a:ext uri="{FF2B5EF4-FFF2-40B4-BE49-F238E27FC236}">
                <a16:creationId xmlns:a16="http://schemas.microsoft.com/office/drawing/2014/main" id="{E808106D-3EEB-CB44-A1A8-81369872289E}"/>
              </a:ext>
            </a:extLst>
          </p:cNvPr>
          <p:cNvPicPr>
            <a:picLocks noGrp="1"/>
          </p:cNvPicPr>
          <p:nvPr>
            <p:ph idx="1"/>
          </p:nvPr>
        </p:nvPicPr>
        <p:blipFill>
          <a:blip r:embed="rId2" cstate="screen">
            <a:extLst>
              <a:ext uri="{28A0092B-C50C-407E-A947-70E740481C1C}">
                <a14:useLocalDpi xmlns:a14="http://schemas.microsoft.com/office/drawing/2010/main"/>
              </a:ext>
            </a:extLst>
          </a:blip>
          <a:stretch>
            <a:fillRect/>
          </a:stretch>
        </p:blipFill>
        <p:spPr>
          <a:xfrm>
            <a:off x="5043488" y="1044062"/>
            <a:ext cx="6013450" cy="4168214"/>
          </a:xfrm>
          <a:prstGeom prst="rect">
            <a:avLst/>
          </a:prstGeom>
        </p:spPr>
      </p:pic>
    </p:spTree>
    <p:extLst>
      <p:ext uri="{BB962C8B-B14F-4D97-AF65-F5344CB8AC3E}">
        <p14:creationId xmlns:p14="http://schemas.microsoft.com/office/powerpoint/2010/main" val="22549039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68EF5AF-BD74-FF4D-9FBA-F5F3D61A7800}"/>
              </a:ext>
            </a:extLst>
          </p:cNvPr>
          <p:cNvSpPr>
            <a:spLocks noGrp="1"/>
          </p:cNvSpPr>
          <p:nvPr>
            <p:ph type="title"/>
          </p:nvPr>
        </p:nvSpPr>
        <p:spPr>
          <a:xfrm>
            <a:off x="1444671" y="798973"/>
            <a:ext cx="3273099" cy="2247117"/>
          </a:xfrm>
        </p:spPr>
        <p:txBody>
          <a:bodyPr/>
          <a:lstStyle/>
          <a:p>
            <a:r>
              <a:rPr kumimoji="1" lang="en-US" altLang="zh-CN" dirty="0"/>
              <a:t>Richmond area</a:t>
            </a:r>
            <a:br>
              <a:rPr kumimoji="1" lang="en-US" altLang="zh-CN" dirty="0"/>
            </a:br>
            <a:r>
              <a:rPr kumimoji="1" lang="en-US" altLang="zh-CN" sz="1400" dirty="0"/>
              <a:t>middle class residential area</a:t>
            </a:r>
            <a:endParaRPr kumimoji="1" lang="zh-CN" altLang="en-US" dirty="0"/>
          </a:p>
        </p:txBody>
      </p:sp>
      <p:sp>
        <p:nvSpPr>
          <p:cNvPr id="4" name="文本占位符 3">
            <a:extLst>
              <a:ext uri="{FF2B5EF4-FFF2-40B4-BE49-F238E27FC236}">
                <a16:creationId xmlns:a16="http://schemas.microsoft.com/office/drawing/2014/main" id="{7BBE706E-841D-8942-990B-F22A89C3F948}"/>
              </a:ext>
            </a:extLst>
          </p:cNvPr>
          <p:cNvSpPr>
            <a:spLocks noGrp="1"/>
          </p:cNvSpPr>
          <p:nvPr>
            <p:ph type="body" sz="half" idx="2"/>
          </p:nvPr>
        </p:nvSpPr>
        <p:spPr>
          <a:xfrm>
            <a:off x="1444671" y="3205491"/>
            <a:ext cx="3275013" cy="2901111"/>
          </a:xfrm>
        </p:spPr>
        <p:txBody>
          <a:bodyPr/>
          <a:lstStyle/>
          <a:p>
            <a:pPr marL="285750" indent="-285750">
              <a:buFont typeface="Arial" panose="020B0604020202020204" pitchFamily="34" charset="0"/>
              <a:buChar char="•"/>
            </a:pPr>
            <a:r>
              <a:rPr kumimoji="1" lang="en-US" altLang="zh-CN" dirty="0"/>
              <a:t>Chinese restaurants distribution more diverse</a:t>
            </a:r>
          </a:p>
          <a:p>
            <a:pPr marL="285750" indent="-285750">
              <a:buFont typeface="Arial" panose="020B0604020202020204" pitchFamily="34" charset="0"/>
              <a:buChar char="•"/>
            </a:pPr>
            <a:r>
              <a:rPr kumimoji="1" lang="en-US" altLang="zh-CN" dirty="0"/>
              <a:t>Cluster mostly on the three major commercial streets</a:t>
            </a:r>
          </a:p>
          <a:p>
            <a:pPr marL="285750" indent="-285750">
              <a:buFont typeface="Arial" panose="020B0604020202020204" pitchFamily="34" charset="0"/>
              <a:buChar char="•"/>
            </a:pPr>
            <a:r>
              <a:rPr kumimoji="1" lang="en-US" altLang="zh-CN" dirty="0"/>
              <a:t>A little more competition, but more popularity</a:t>
            </a:r>
          </a:p>
          <a:p>
            <a:pPr marL="285750" indent="-285750">
              <a:buFont typeface="Arial" panose="020B0604020202020204" pitchFamily="34" charset="0"/>
              <a:buChar char="•"/>
            </a:pPr>
            <a:endParaRPr kumimoji="1" lang="zh-CN" altLang="en-US" dirty="0"/>
          </a:p>
        </p:txBody>
      </p:sp>
      <p:pic>
        <p:nvPicPr>
          <p:cNvPr id="7" name="内容占位符 6">
            <a:extLst>
              <a:ext uri="{FF2B5EF4-FFF2-40B4-BE49-F238E27FC236}">
                <a16:creationId xmlns:a16="http://schemas.microsoft.com/office/drawing/2014/main" id="{607F3543-9C08-A54F-B172-7C5F8689BCB3}"/>
              </a:ext>
            </a:extLst>
          </p:cNvPr>
          <p:cNvPicPr>
            <a:picLocks noGrp="1"/>
          </p:cNvPicPr>
          <p:nvPr>
            <p:ph idx="1"/>
          </p:nvPr>
        </p:nvPicPr>
        <p:blipFill>
          <a:blip r:embed="rId2" cstate="screen">
            <a:extLst>
              <a:ext uri="{28A0092B-C50C-407E-A947-70E740481C1C}">
                <a14:useLocalDpi xmlns:a14="http://schemas.microsoft.com/office/drawing/2010/main"/>
              </a:ext>
            </a:extLst>
          </a:blip>
          <a:stretch>
            <a:fillRect/>
          </a:stretch>
        </p:blipFill>
        <p:spPr>
          <a:xfrm>
            <a:off x="5043488" y="1293266"/>
            <a:ext cx="6013450" cy="3669805"/>
          </a:xfrm>
          <a:prstGeom prst="rect">
            <a:avLst/>
          </a:prstGeom>
        </p:spPr>
      </p:pic>
    </p:spTree>
    <p:extLst>
      <p:ext uri="{BB962C8B-B14F-4D97-AF65-F5344CB8AC3E}">
        <p14:creationId xmlns:p14="http://schemas.microsoft.com/office/powerpoint/2010/main" val="4131376485"/>
      </p:ext>
    </p:extLst>
  </p:cSld>
  <p:clrMapOvr>
    <a:masterClrMapping/>
  </p:clrMapOvr>
</p:sld>
</file>

<file path=ppt/theme/theme1.xml><?xml version="1.0" encoding="utf-8"?>
<a:theme xmlns:a="http://schemas.openxmlformats.org/drawingml/2006/main" name="画廊">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画廊</Template>
  <TotalTime>31</TotalTime>
  <Words>533</Words>
  <Application>Microsoft Macintosh PowerPoint</Application>
  <PresentationFormat>宽屏</PresentationFormat>
  <Paragraphs>46</Paragraphs>
  <Slides>13</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13</vt:i4>
      </vt:variant>
    </vt:vector>
  </HeadingPairs>
  <TitlesOfParts>
    <vt:vector size="18" baseType="lpstr">
      <vt:lpstr>等线</vt:lpstr>
      <vt:lpstr>等线 Light</vt:lpstr>
      <vt:lpstr>Arial</vt:lpstr>
      <vt:lpstr>Gill Sans MT</vt:lpstr>
      <vt:lpstr>画廊</vt:lpstr>
      <vt:lpstr>Restaurant Location Research Report </vt:lpstr>
      <vt:lpstr>Project outline</vt:lpstr>
      <vt:lpstr>data acquisition and cleaning  </vt:lpstr>
      <vt:lpstr>data acquisition and cleaning  </vt:lpstr>
      <vt:lpstr>Clustering analysis </vt:lpstr>
      <vt:lpstr>China town area Downtown SF</vt:lpstr>
      <vt:lpstr>Nob hill area High-end residential area</vt:lpstr>
      <vt:lpstr>Sunset area middle class residential area</vt:lpstr>
      <vt:lpstr>Richmond area middle class residential area</vt:lpstr>
      <vt:lpstr>Fisherman Wharf major tourist attraction</vt:lpstr>
      <vt:lpstr>Conclusion and discussion</vt:lpstr>
      <vt:lpstr>Conclusion and discussion</vt:lpstr>
      <vt:lpstr>bon appétit!</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Mark mu</dc:creator>
  <cp:lastModifiedBy>Mark mu</cp:lastModifiedBy>
  <cp:revision>11</cp:revision>
  <dcterms:created xsi:type="dcterms:W3CDTF">2019-03-24T16:39:56Z</dcterms:created>
  <dcterms:modified xsi:type="dcterms:W3CDTF">2019-03-24T17:14:23Z</dcterms:modified>
</cp:coreProperties>
</file>

<file path=docProps/thumbnail.jpeg>
</file>